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70" r:id="rId7"/>
    <p:sldId id="273" r:id="rId8"/>
    <p:sldId id="260" r:id="rId9"/>
    <p:sldId id="264" r:id="rId10"/>
    <p:sldId id="265" r:id="rId11"/>
    <p:sldId id="262" r:id="rId12"/>
    <p:sldId id="266" r:id="rId13"/>
    <p:sldId id="267" r:id="rId14"/>
    <p:sldId id="271" r:id="rId15"/>
    <p:sldId id="274" r:id="rId16"/>
    <p:sldId id="261" r:id="rId17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456"/>
    <a:srgbClr val="D65F2A"/>
    <a:srgbClr val="010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493" autoAdjust="0"/>
  </p:normalViewPr>
  <p:slideViewPr>
    <p:cSldViewPr>
      <p:cViewPr varScale="1">
        <p:scale>
          <a:sx n="109" d="100"/>
          <a:sy n="109" d="100"/>
        </p:scale>
        <p:origin x="-161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5D28E-4C15-487C-A442-B9F0CED7D941}" type="datetimeFigureOut">
              <a:rPr lang="ru-RU" smtClean="0"/>
              <a:pPr/>
              <a:t>20.01.2022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8BD3D-14F4-4AF3-AB5C-C00A6651B4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5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8BD3D-14F4-4AF3-AB5C-C00A6651B4D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96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8BD3D-14F4-4AF3-AB5C-C00A6651B4D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85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8BD3D-14F4-4AF3-AB5C-C00A6651B4D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33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8BD3D-14F4-4AF3-AB5C-C00A6651B4D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8BD3D-14F4-4AF3-AB5C-C00A6651B4D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57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8BD3D-14F4-4AF3-AB5C-C00A6651B4D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52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1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66801"/>
            <a:ext cx="8001000" cy="922040"/>
          </a:xfrm>
          <a:noFill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4891094" cy="1600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200" b="1" dirty="0">
                <a:solidFill>
                  <a:srgbClr val="0102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smtClean="0">
                <a:solidFill>
                  <a:srgbClr val="0102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результатах деятельности</a:t>
            </a:r>
            <a:endParaRPr lang="ru-RU" sz="3200" b="1" dirty="0">
              <a:solidFill>
                <a:srgbClr val="0102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b="1" dirty="0">
                <a:solidFill>
                  <a:srgbClr val="0102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ГКУ «ИС Басманного </a:t>
            </a:r>
            <a:r>
              <a:rPr lang="ru-RU" sz="3200" b="1" dirty="0" smtClean="0">
                <a:solidFill>
                  <a:srgbClr val="0102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района» </a:t>
            </a:r>
            <a:endParaRPr lang="ru-RU" sz="3200" b="1" dirty="0">
              <a:solidFill>
                <a:srgbClr val="0102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200" b="1" dirty="0" smtClean="0">
                <a:solidFill>
                  <a:srgbClr val="0102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dirty="0" smtClean="0">
              <a:solidFill>
                <a:srgbClr val="0102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533400" y="4343400"/>
            <a:ext cx="77724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all" spc="0" normalizeH="0" baseline="0" noProof="0" dirty="0" smtClean="0">
              <a:ln>
                <a:noFill/>
              </a:ln>
              <a:solidFill>
                <a:srgbClr val="01023D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4" name="Picture 2" descr="https://basman.mos.ru/basmannyy_rayon/simvolika/basgerb_icm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1131" y="3212976"/>
            <a:ext cx="2479376" cy="246698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6348413" cy="1571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9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950" y="188640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Взаимодействие с жителями и объединениями жителей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84784"/>
            <a:ext cx="734481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Документооборот в Инженерной службе Басманного района ведется с использованием системы электронного документооборота, а также путем приема письменных обращений. </a:t>
            </a:r>
          </a:p>
          <a:p>
            <a:pPr algn="just"/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За 2021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год в ГКУ ИС поступило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1038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письменных и электронных обращений граждан по различным вопросам. </a:t>
            </a:r>
          </a:p>
          <a:p>
            <a:pPr algn="just"/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постоянной основе осуществляется прием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населения,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проводятся встречи с представителями управляющих организаций, председателями ТСЖ и ЖСК, председателями советов многоквартирных домов.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2952328" cy="186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20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служба оказывает помощь и осуществляет контроль и устранение замечаний </a:t>
            </a:r>
            <a:r>
              <a:rPr lang="ru-RU" dirty="0" smtClean="0">
                <a:solidFill>
                  <a:srgbClr val="020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Мосжилинспекции </a:t>
            </a:r>
            <a:r>
              <a:rPr lang="ru-RU" dirty="0">
                <a:solidFill>
                  <a:srgbClr val="020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размещению информации о деятельности УК, ТСЖ, ЖСК на официальных порталах</a:t>
            </a:r>
            <a:r>
              <a:rPr lang="ru-RU" dirty="0" smtClean="0">
                <a:solidFill>
                  <a:srgbClr val="020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20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контроль за предоставлением </a:t>
            </a:r>
            <a:r>
              <a:rPr lang="ru-RU" dirty="0">
                <a:solidFill>
                  <a:srgbClr val="020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Товариществами собственников жилья реестров членов ТСЖ в Государственную жилищную инспекцию города Москвы, </a:t>
            </a:r>
            <a:r>
              <a:rPr lang="ru-RU" dirty="0" smtClean="0">
                <a:solidFill>
                  <a:srgbClr val="020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правомочность </a:t>
            </a:r>
            <a:r>
              <a:rPr lang="ru-RU" dirty="0">
                <a:solidFill>
                  <a:srgbClr val="020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</a:t>
            </a:r>
            <a:r>
              <a:rPr lang="ru-RU" dirty="0" smtClean="0">
                <a:solidFill>
                  <a:srgbClr val="0204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ТСЖ.</a:t>
            </a:r>
          </a:p>
          <a:p>
            <a:pPr algn="just"/>
            <a:endParaRPr lang="ru-RU" dirty="0">
              <a:solidFill>
                <a:srgbClr val="0204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950" y="188640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раскрытием информации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0" y="5013176"/>
            <a:ext cx="3619816" cy="98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81551"/>
            <a:ext cx="2780928" cy="185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7992888" cy="223224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500" dirty="0" smtClean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500" dirty="0" smtClean="0">
              <a:ln>
                <a:solidFill>
                  <a:schemeClr val="tx1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ru-RU" sz="3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      ГКУ </a:t>
            </a:r>
            <a:r>
              <a:rPr lang="ru-RU" sz="3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ИС является администратором  доходов  платежей за социальный </a:t>
            </a:r>
            <a:r>
              <a:rPr lang="ru-RU" sz="3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наем жилых помещений, находящихся в собственности г. Москвы. Сотрудниками </a:t>
            </a:r>
            <a:r>
              <a:rPr lang="ru-RU" sz="3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организации в целях возмещения задолженности по найму жилых помещений  проводится досудебная и судебная  работа с должниками: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356992"/>
            <a:ext cx="40702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Обзвон </a:t>
            </a:r>
            <a:r>
              <a:rPr lang="ru-RU" sz="2200" i="1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должников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Направление </a:t>
            </a:r>
            <a:r>
              <a:rPr lang="ru-RU" sz="2200" i="1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досудебных уведомлений </a:t>
            </a:r>
            <a:r>
              <a:rPr lang="ru-RU" sz="2200" i="1" dirty="0" smtClean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 </a:t>
            </a:r>
            <a:r>
              <a:rPr lang="ru-RU" sz="2200" i="1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имеющейся задолженности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Подготовка </a:t>
            </a:r>
            <a:r>
              <a:rPr lang="ru-RU" sz="2200" i="1" dirty="0">
                <a:solidFill>
                  <a:srgbClr val="01023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документов и подача исковых заявлений в суд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76337"/>
            <a:ext cx="4114800" cy="325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3950" y="188640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снижению задолженности за социальный наем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7920880" cy="476361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За 2021г.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услуге «социальный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жителями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оплачено            13 433 856,35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руб., что составляет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%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суммы начислений.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мировыми судьями было возбуждено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заявлений о выдаче судебного приказа на общую сумму задолженности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1 459 189,62 рублей</a:t>
            </a:r>
          </a:p>
          <a:p>
            <a:pPr marL="11430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- 81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исполнительный документ на общую сумму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918 307,91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рублей был передан на исполнение в финансово-кредитные учреждения, для списания задолженности со счетов неплательщиков.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Общая сумма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задолженности, взысканной по исполнительным документам 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составила 702 046,92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85184"/>
            <a:ext cx="3882752" cy="152163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3950" y="188640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снижению задолженности за социальный наем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3950" y="1628800"/>
            <a:ext cx="7952466" cy="395989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6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Сбор</a:t>
            </a:r>
            <a:r>
              <a:rPr lang="ru-RU" sz="3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, обобщение и формирование отчетности управляющих организаций по жилищному фонду </a:t>
            </a:r>
            <a:r>
              <a:rPr lang="ru-RU" sz="36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предоставления в органы статистики и вышестоящие организации.</a:t>
            </a:r>
          </a:p>
          <a:p>
            <a:pPr algn="just"/>
            <a:r>
              <a:rPr lang="ru-RU" sz="36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Сбор</a:t>
            </a:r>
            <a:r>
              <a:rPr lang="ru-RU" sz="3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, обобщение и предоставление информации по срокам сдачи показаний ОДПУ управляющими организациями в целях формирования единых платежных документов жителям.</a:t>
            </a:r>
          </a:p>
          <a:p>
            <a:pPr algn="just"/>
            <a:r>
              <a:rPr lang="ru-RU" sz="36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Получение</a:t>
            </a:r>
            <a:r>
              <a:rPr lang="ru-RU" sz="3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3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комплектности  и </a:t>
            </a:r>
            <a:r>
              <a:rPr lang="ru-RU" sz="36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sz="3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 доставку текущих и долговых Единых платежных документов для </a:t>
            </a:r>
            <a:r>
              <a:rPr lang="ru-RU" sz="36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3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района, а также </a:t>
            </a:r>
            <a:r>
              <a:rPr lang="ru-RU" sz="36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платежных </a:t>
            </a:r>
            <a:r>
              <a:rPr lang="ru-RU" sz="3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документов юридическим лицам за капитальный ремонт по поручению Фонда капитального ремонта города Москвы.</a:t>
            </a:r>
          </a:p>
          <a:p>
            <a:pPr algn="just"/>
            <a:r>
              <a:rPr lang="ru-RU" sz="36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Осуществление контроля, </a:t>
            </a:r>
            <a:r>
              <a:rPr lang="ru-RU" sz="3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36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оказание необходимой помощи </a:t>
            </a:r>
            <a:r>
              <a:rPr lang="ru-RU" sz="3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частным управляющим организациям, </a:t>
            </a:r>
            <a:r>
              <a:rPr lang="ru-RU" sz="36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ТСЖ</a:t>
            </a:r>
            <a:r>
              <a:rPr lang="ru-RU" sz="36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, ЖСК, ведомствам и общежитиям в подготовке и сдаче домов к сезонной эксплуатации.</a:t>
            </a:r>
          </a:p>
          <a:p>
            <a:pPr marL="11430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32" y="5229200"/>
            <a:ext cx="2770837" cy="136815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63950" y="188640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направления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ГКУ ИС районов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74888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ru-RU" sz="2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связи с проводимой оптимизацией государственных казенных учреждений и перераспределением функций принято решение о ликвидации инженерных служб районов города Москвы, в настоящее время ГКУ «ИС Басманного района» находится в процессе ликвидации.</a:t>
            </a:r>
          </a:p>
          <a:p>
            <a:pPr marL="11430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ru-RU" sz="200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       С </a:t>
            </a:r>
            <a:r>
              <a:rPr lang="ru-RU" sz="2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ГКУ ИС переходят: </a:t>
            </a:r>
          </a:p>
          <a:p>
            <a:pPr marL="11430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  -  </a:t>
            </a:r>
            <a:r>
              <a:rPr lang="ru-RU" sz="2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 части представления </a:t>
            </a: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интересов города Москвы как собственника помещений в МКД (жилые и нежилые помещения, находящиеся в собственности города) - участие в общих собраниях собственников помещений и т.д., </a:t>
            </a:r>
            <a:r>
              <a:rPr lang="ru-RU" sz="2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с управляющими организациями и ТСЖ по вопросу получения и использования бюджетных субсидий - ГКУ "Дирекция заказчика ЖКХиБ ЦАО" </a:t>
            </a:r>
          </a:p>
          <a:p>
            <a:pPr marL="11430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ru-RU" sz="2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 части выполнения </a:t>
            </a: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функций администратора доходов платежей за социальный </a:t>
            </a:r>
            <a:r>
              <a:rPr lang="ru-RU" sz="2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наем </a:t>
            </a: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жилых помещений – ГКУ «Московский центр недвижимости»</a:t>
            </a:r>
          </a:p>
        </p:txBody>
      </p:sp>
    </p:spTree>
    <p:extLst>
      <p:ext uri="{BB962C8B-B14F-4D97-AF65-F5344CB8AC3E}">
        <p14:creationId xmlns:p14="http://schemas.microsoft.com/office/powerpoint/2010/main" val="304284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25" y="476672"/>
            <a:ext cx="48245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5445224"/>
            <a:ext cx="8270022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209" y="188640"/>
            <a:ext cx="8229600" cy="11521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ГКУ «ИС Басманного района»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715200" cy="4754563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2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ГКУ «ИС Басманного района» создано в 2007 году на основании постановления Правительства Москвы от 24 апреля 2007 года  № 299 –ПП «О мерах по приведению системы управления многоквартирными домами  в соответствии с Жилищным кодексом Российской Федерации» и осуществляло свою деятельность на основании Устава, в соответствии с законами и иными нормативными правовыми актами Российской Федерации и постановлениями Правительства Москвы. </a:t>
            </a:r>
          </a:p>
          <a:p>
            <a:pPr marL="11430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2045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661248"/>
            <a:ext cx="774587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42224" y="188640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ГКУ «ИС Басманного района»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7710518" cy="117635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4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endParaRPr lang="ru-RU" sz="28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28801"/>
            <a:ext cx="7672366" cy="494347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1.Представление </a:t>
            </a:r>
            <a: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интересов города Москвы как </a:t>
            </a: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собственника </a:t>
            </a:r>
            <a: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помещений в многоквартирных домах по жилым и нежилым помещениям </a:t>
            </a:r>
            <a:endParaRPr lang="ru-RU" sz="2300" dirty="0" smtClean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2. Проверка расчетов управляющих организаций, ТСЖ, ЖК, ЖСК на получение бюджетных субсидий и полноты представленных документов, подтверждающих право на их получение.    </a:t>
            </a:r>
          </a:p>
          <a:p>
            <a:pPr marL="87313" indent="0" algn="just">
              <a:buNone/>
            </a:pP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3. Сбор</a:t>
            </a:r>
            <a: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, обобщение от управляющих организаций, </a:t>
            </a: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ТСЖ, ЖК</a:t>
            </a:r>
            <a: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, ЖСК и представления в управу Басманного района и Филиал ГКУ «Дирекция ЖКХиБ ЦАО» отчетности по использованию бюджетных субсидий в порядке и на условиях, определенных действующими нормативными и распорядительными документами Правительства Москвы.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476672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Основные  функции </a:t>
            </a:r>
          </a:p>
          <a:p>
            <a:pPr algn="ctr"/>
            <a:endParaRPr lang="ru-RU" sz="21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44" y="3068960"/>
            <a:ext cx="3162399" cy="349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682424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200" dirty="0" smtClean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Администрирование  доходов платежей за социальный наем помещений.</a:t>
            </a:r>
          </a:p>
          <a:p>
            <a:pPr>
              <a:buNone/>
            </a:pP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5. Взаимодействие </a:t>
            </a:r>
            <a:r>
              <a:rPr lang="ru-RU" sz="23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с частными управляющими организациями, товариществами собственников жилья, советами многоквартирных домов и жителями района по вопросам управления, содержания МКД, проведения общих собраний собственников.</a:t>
            </a:r>
          </a:p>
          <a:p>
            <a:pPr>
              <a:buNone/>
            </a:pPr>
            <a:endParaRPr lang="ru-RU" sz="2300" dirty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88640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Основные  функции </a:t>
            </a:r>
          </a:p>
          <a:p>
            <a:pPr algn="ctr"/>
            <a:endParaRPr lang="ru-RU" sz="21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5286412"/>
          </a:xfrm>
        </p:spPr>
        <p:txBody>
          <a:bodyPr>
            <a:normAutofit fontScale="90000"/>
          </a:bodyPr>
          <a:lstStyle/>
          <a:p>
            <a:r>
              <a:rPr lang="ru-RU" sz="2300" b="1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 691 МКД собственниками помещений выбран и реализован способ управления:</a:t>
            </a:r>
            <a:b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- 648 МКД находится в управлении управляющих организаций</a:t>
            </a:r>
            <a:b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(в том числе 5 МКД, в которых созданы ТСЖ, ЖСК и ЖК)</a:t>
            </a:r>
            <a:b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- 8 МКД находятся в непосредственном управлении собственников</a:t>
            </a:r>
            <a:b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- 35 МКД находятся на самоуправлении ТСЖ, ЖСК и ЖК </a:t>
            </a:r>
            <a:b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7 общежитий ВУЗов</a:t>
            </a:r>
            <a:b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7 домов ведомственного </a:t>
            </a:r>
            <a:b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фонда</a:t>
            </a:r>
            <a:b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dirty="0" smtClean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42976" y="5974080"/>
            <a:ext cx="6342484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33056"/>
            <a:ext cx="435210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56626"/>
            <a:ext cx="8229600" cy="15130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Басманном районе </a:t>
            </a:r>
            <a:endParaRPr lang="ru-RU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705 </a:t>
            </a: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многоквартирных 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домов</a:t>
            </a:r>
            <a:endParaRPr lang="ru-RU" sz="5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7496204" cy="953204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3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3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363842" cy="5592683"/>
          </a:xfrm>
        </p:spPr>
        <p:txBody>
          <a:bodyPr>
            <a:normAutofit fontScale="47500" lnSpcReduction="20000"/>
          </a:bodyPr>
          <a:lstStyle/>
          <a:p>
            <a:endParaRPr lang="ru-RU" sz="4500" b="1" dirty="0" smtClean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500" b="1" dirty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4500" b="1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Государственные управляющие организации  - 511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ГБУ «Жилищник Басманного района» - 507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ГУП «ЭВАЖД» - 4 МКД</a:t>
            </a:r>
          </a:p>
          <a:p>
            <a:endParaRPr lang="ru-RU" sz="4500" dirty="0" smtClean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4500" b="1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Частные управляющие организации  - 137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"УК Экологический фактор" - 85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УК «ТРЭК» - 32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ЗАО РСФ "Ремстройсервис" - 7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"Арбат-Сервис" - 5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"Первая профессиональная сервисная компания " - 1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ПТО «Стройтяжмашкомплект» - 1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УК «Логистика» - 1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«Смарт центр» - 1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"УК Красное Село» - 1 МКД</a:t>
            </a:r>
          </a:p>
          <a:p>
            <a:r>
              <a:rPr lang="ru-RU" sz="45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«Юнисервис» - 3 МКД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42" y="5013176"/>
            <a:ext cx="3048918" cy="177926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63950" y="188640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Управляющие организации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496175" cy="9525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33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33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950" y="188640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Товарищества собственников жилья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950" y="1484784"/>
            <a:ext cx="780845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82 </a:t>
            </a:r>
            <a:r>
              <a:rPr lang="ru-RU" sz="21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МКД Басманного района функционируют </a:t>
            </a:r>
            <a:r>
              <a:rPr lang="ru-RU" sz="2100" b="1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74 товарищества </a:t>
            </a:r>
            <a:r>
              <a:rPr lang="ru-RU" sz="2100" b="1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собственников жилья и </a:t>
            </a:r>
            <a:r>
              <a:rPr lang="ru-RU" sz="2100" b="1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1 Жилищно-строительный кооператив</a:t>
            </a:r>
          </a:p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ТСЖ (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МКД) - находятся на самоуправлении </a:t>
            </a:r>
          </a:p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ТСЖ и 1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ЖСК (38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МКД)  - в управлении ГБУ «Жилищник Басманного района» </a:t>
            </a:r>
          </a:p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3 ТСЖ (5 МКД) – в управлении ООО «Арбат-сервис»</a:t>
            </a:r>
          </a:p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3 ТСЖ (3 МКД) – в управлении ООО«УК Экологический фактор»</a:t>
            </a:r>
          </a:p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1 ТСЖ (1 МКД) – в управлении ООО УК «Красное Село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100" dirty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85848"/>
            <a:ext cx="3101793" cy="17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9332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412777"/>
            <a:ext cx="7592318" cy="5445224"/>
          </a:xfrm>
        </p:spPr>
        <p:txBody>
          <a:bodyPr>
            <a:normAutofit lnSpcReduction="10000"/>
          </a:bodyPr>
          <a:lstStyle/>
          <a:p>
            <a:pPr marL="114300" indent="0" algn="just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	В 2021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году управляющими организациями района было заключено 5 договоров на получение бюджетных субсидий на содержание и текущий ремонт общего имущества многоквартирных домов в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2021 году.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	Субсидии выдаются в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целях возмещения недополученных доходов в связи с применением государственных регулируемых цен при оказании услуг и (или) выполнении работ по управлению многоквартирным домом, содержанию и текущему ремонту общего имущества в многоквартирном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доме.</a:t>
            </a:r>
            <a:endParaRPr lang="ru-RU" sz="2100" dirty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	Получателями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субсидий являются организации, работающие по ставкам, установленным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Правительством Москвы:</a:t>
            </a:r>
          </a:p>
          <a:p>
            <a:pPr>
              <a:spcBef>
                <a:spcPts val="0"/>
              </a:spcBef>
            </a:pP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ГБУ «Жилищник Басманного района» </a:t>
            </a:r>
            <a:endParaRPr lang="ru-RU" sz="2000" dirty="0" smtClean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«УК Экологический фактор» </a:t>
            </a:r>
            <a:endParaRPr lang="ru-RU" sz="2000" dirty="0" smtClean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«УК ТРЭК» </a:t>
            </a:r>
            <a:endParaRPr lang="ru-RU" sz="2000" dirty="0" smtClean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ЗАО РСФ «Ремстройсервис»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20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УК «Красное Село» </a:t>
            </a:r>
            <a:endParaRPr lang="ru-RU" sz="2000" dirty="0" smtClean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000" dirty="0" smtClean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0102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97152"/>
            <a:ext cx="2814665" cy="187536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63950" y="188640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субсидии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524000"/>
            <a:ext cx="7325916" cy="47244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14357"/>
            <a:ext cx="756084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 2021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году Инженерная служба Басманного района приняла участие в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98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собраниях собственников жилья по различным вопросам.</a:t>
            </a:r>
          </a:p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вопросам капитального ремонта –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общих собрания.</a:t>
            </a:r>
          </a:p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вопросам выбора способа управления и создания советов многоквартирных домов  –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общих собраний.</a:t>
            </a:r>
          </a:p>
          <a:p>
            <a:pPr marL="342900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иным вопросам (установка шлагбаумов, согласование перепланировок и использования общего имущества и т.п.) </a:t>
            </a:r>
            <a:r>
              <a:rPr lang="ru-RU" sz="2100" dirty="0" smtClean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- 52 </a:t>
            </a:r>
            <a:r>
              <a:rPr lang="ru-RU" sz="2100" dirty="0">
                <a:solidFill>
                  <a:srgbClr val="01023D"/>
                </a:solidFill>
                <a:latin typeface="Times New Roman" pitchFamily="18" charset="0"/>
                <a:cs typeface="Times New Roman" pitchFamily="18" charset="0"/>
              </a:rPr>
              <a:t>общих собраний.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950" y="188640"/>
            <a:ext cx="8229600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собрания собственников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pbs.twimg.com/media/D4akEJyW4AEijqk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34" y="4221088"/>
            <a:ext cx="2809676" cy="23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905</TotalTime>
  <Words>971</Words>
  <Application>Microsoft Office PowerPoint</Application>
  <PresentationFormat>Экран (4:3)</PresentationFormat>
  <Paragraphs>105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Соседство</vt:lpstr>
      <vt:lpstr>Информация</vt:lpstr>
      <vt:lpstr> ГКУ «ИС Басманного района» </vt:lpstr>
      <vt:lpstr> </vt:lpstr>
      <vt:lpstr>Презентация PowerPoint</vt:lpstr>
      <vt:lpstr>    В 691 МКД собственниками помещений выбран и реализован способ управления: - 648 МКД находится в управлении управляющих организаций (в том числе 5 МКД, в которых созданы ТСЖ, ЖСК и ЖК) - 8 МКД находятся в непосредственном управлении собственников - 35 МКД находятся на самоуправлении ТСЖ, ЖСК и ЖК   7 общежитий ВУЗов 7 домов ведомственного  фонда  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     </vt:lpstr>
      <vt:lpstr>Презентация PowerPoint</vt:lpstr>
      <vt:lpstr>Ликвидация ГКУ ИС районов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</dc:title>
  <dc:creator>Кристина Валуева</dc:creator>
  <cp:lastModifiedBy>Пользователь</cp:lastModifiedBy>
  <cp:revision>98</cp:revision>
  <cp:lastPrinted>2018-02-09T11:25:32Z</cp:lastPrinted>
  <dcterms:created xsi:type="dcterms:W3CDTF">2018-01-30T13:30:38Z</dcterms:created>
  <dcterms:modified xsi:type="dcterms:W3CDTF">2022-01-20T11:43:05Z</dcterms:modified>
</cp:coreProperties>
</file>